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75" r:id="rId3"/>
    <p:sldId id="276" r:id="rId4"/>
    <p:sldId id="290" r:id="rId5"/>
    <p:sldId id="286" r:id="rId6"/>
    <p:sldId id="277" r:id="rId7"/>
    <p:sldId id="291" r:id="rId8"/>
    <p:sldId id="287" r:id="rId9"/>
    <p:sldId id="278" r:id="rId10"/>
    <p:sldId id="279" r:id="rId11"/>
    <p:sldId id="292" r:id="rId12"/>
    <p:sldId id="289" r:id="rId13"/>
    <p:sldId id="288" r:id="rId14"/>
    <p:sldId id="280" r:id="rId15"/>
    <p:sldId id="281" r:id="rId16"/>
    <p:sldId id="282" r:id="rId17"/>
    <p:sldId id="270" r:id="rId18"/>
    <p:sldId id="274" r:id="rId19"/>
    <p:sldId id="283" r:id="rId20"/>
    <p:sldId id="284" r:id="rId21"/>
    <p:sldId id="285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45"/>
    <p:restoredTop sz="70000"/>
  </p:normalViewPr>
  <p:slideViewPr>
    <p:cSldViewPr snapToGrid="0" snapToObjects="1">
      <p:cViewPr varScale="1">
        <p:scale>
          <a:sx n="67" d="100"/>
          <a:sy n="67" d="100"/>
        </p:scale>
        <p:origin x="1816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1F3965-24A9-F84B-B960-1F8DFF81EEE9}" type="datetimeFigureOut">
              <a:rPr lang="en-US" smtClean="0"/>
              <a:t>2/21/20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02F6DB-1E63-2144-9C7E-5CB31AA6E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010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remotesensing/remotesensing-08-00388/article_deploy/html/images/remotesensing-08-00388-g002.png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inomial_distribution#/media/File:Binomial_distribution_pmf.svg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Normal_distribution#/media/File:Normal_Distribution_PDF.svg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inomial_distribution#/media/File:Binomial_distribution_pmf.svg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Cauchy_distribution#/media/File:Cauchy_pdf.svg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apitalnaturalist.blogspot.com/2017/10/mangy-foxes.htm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inomial_distribution#/media/File:Binomial_distribution_pmf.svg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ernalpools.me/wp-content/uploads/2015/06/5_VernalPool_6411764_orig.jpg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inomial_distribution#/media/File:Binomial_distribution_pmf.svg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Probability distributions will play a major role within our models since they are our tools used to define priors and likelihoods</a:t>
            </a:r>
          </a:p>
          <a:p>
            <a:r>
              <a:rPr lang="en-US" dirty="0"/>
              <a:t>	Thus they are critical to generating posterior inference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925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https://www.mdpi.com/remotesensing/remotesensing-08-00388/article_deploy/html/images/remotesensing-08-00388-g002.png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92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are the probability density functions for four different normal distributions</a:t>
            </a:r>
            <a:endParaRPr lang="en-US" dirty="0">
              <a:hlinkClick r:id="rId3"/>
            </a:endParaRPr>
          </a:p>
          <a:p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https://en.wikipedia.org/wiki/Normal_distribution#/media/File:Normal_Distribution_PDF.svg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259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are the probability density functions for four different Cauchy distributions</a:t>
            </a:r>
            <a:endParaRPr lang="en-US" dirty="0">
              <a:hlinkClick r:id="rId3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Show sample code comparing pdfs for both the normal and Cauchy distributions</a:t>
            </a:r>
          </a:p>
          <a:p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https://en.wikipedia.org/wiki/Cauchy_distribution#/media/File:Cauchy_pdf.svg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491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sample code generating samples from a grid approximate posterior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891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Percentile intervals are also what are commonly known as “credible intervals” in Bayesian contexts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130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Percentile intervals can be misleading in cases with highly skewed posteriors</a:t>
            </a:r>
          </a:p>
          <a:p>
            <a:endParaRPr lang="en-US" dirty="0"/>
          </a:p>
          <a:p>
            <a:r>
              <a:rPr lang="en-US" dirty="0"/>
              <a:t>Show sample code calculating these intervals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480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also known as “point estimates”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202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highly skewed distributions, the mean, median, and mode can be quite different </a:t>
            </a:r>
          </a:p>
          <a:p>
            <a:r>
              <a:rPr lang="en-US" dirty="0"/>
              <a:t>For roughly bell-shaped distributions (like a normal distribution), they will be quite similar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559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as we often want to show the raw data whenever possible with data visualization, we often want to show the entire posterior distribution rather than a single summary metric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9306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Parameter uncertainty: uncertainty about what the true parameter values are</a:t>
            </a:r>
          </a:p>
          <a:p>
            <a:r>
              <a:rPr lang="en-US" dirty="0"/>
              <a:t>Observation uncertainty: uncertainty about outcome even given a fixed parameter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852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how the word “parameter” is used here to describe the defining characteristics of a statistical distribution</a:t>
            </a:r>
          </a:p>
          <a:p>
            <a:r>
              <a:rPr lang="en-US" dirty="0"/>
              <a:t>	So parameters define a statistical distribution, and we are interested in estimating these parameters to answer ecological questions</a:t>
            </a:r>
          </a:p>
          <a:p>
            <a:endParaRPr lang="en-US" dirty="0"/>
          </a:p>
          <a:p>
            <a:r>
              <a:rPr lang="en-US" dirty="0"/>
              <a:t>Note the confusion that might arise with the “probability of success” parameter here in the binomial distribution</a:t>
            </a:r>
          </a:p>
          <a:p>
            <a:r>
              <a:rPr lang="en-US" dirty="0"/>
              <a:t>	This is a parameter we’re trying to estimate</a:t>
            </a:r>
          </a:p>
          <a:p>
            <a:r>
              <a:rPr lang="en-US" dirty="0"/>
              <a:t>	So a posterior distribution for </a:t>
            </a:r>
            <a:r>
              <a:rPr lang="en-US" i="0" dirty="0"/>
              <a:t>the probability of success parameter (</a:t>
            </a:r>
            <a:r>
              <a:rPr lang="en-US" i="1" dirty="0"/>
              <a:t>p</a:t>
            </a:r>
            <a:r>
              <a:rPr lang="en-US" i="0" dirty="0"/>
              <a:t>)</a:t>
            </a:r>
            <a:r>
              <a:rPr lang="en-US" i="1" dirty="0"/>
              <a:t> </a:t>
            </a:r>
            <a:r>
              <a:rPr lang="en-US" i="0" dirty="0"/>
              <a:t>shows us the relative probability of different probability of success values</a:t>
            </a:r>
          </a:p>
          <a:p>
            <a:r>
              <a:rPr lang="en-US" i="0" dirty="0"/>
              <a:t>		This is all rather meta, so take some time to let it sink in</a:t>
            </a:r>
            <a:endParaRPr lang="en-US" dirty="0"/>
          </a:p>
          <a:p>
            <a:endParaRPr lang="en-US" dirty="0"/>
          </a:p>
          <a:p>
            <a:r>
              <a:rPr lang="en-US" dirty="0"/>
              <a:t>Note that the parameters within a discrete probability distribution can be continuous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5612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835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that are commonly expressed as proportions are often modeled as binomial events</a:t>
            </a:r>
          </a:p>
          <a:p>
            <a:endParaRPr lang="en-US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http://capitalnaturalist.blogspot.com/2017/10/mangy-foxes.html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624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are the probability mass functions for three different binomial distributions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Show sample code demonstrating </a:t>
            </a:r>
            <a:r>
              <a:rPr lang="en-US" dirty="0" err="1"/>
              <a:t>dbinom</a:t>
            </a:r>
            <a:r>
              <a:rPr lang="en-US" dirty="0"/>
              <a:t>(), plotting, and </a:t>
            </a:r>
            <a:r>
              <a:rPr lang="en-US" dirty="0" err="1"/>
              <a:t>rbinom</a:t>
            </a:r>
            <a:r>
              <a:rPr lang="en-US" dirty="0"/>
              <a:t>()</a:t>
            </a: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https://en.wikipedia.org/wiki/Binomial_distribution#/media/File:Binomial_distribution_pmf.svg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617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859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Any sort of organismal count data might be reasonably modeled as Poisson distributed</a:t>
            </a:r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http://www.vernalpools.me/wp-content/uploads/2015/06/5_VernalPool_6411764_orig.jpg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216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are the probability mass functions for three different Poisson distributions</a:t>
            </a:r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https://en.wikipedia.org/wiki/Binomial_distribution#/media/File:Binomial_distribution_pmf.svg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278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called the Gaussian distribution</a:t>
            </a:r>
          </a:p>
          <a:p>
            <a:r>
              <a:rPr lang="en-US" dirty="0"/>
              <a:t>Greek letter “mu” for the mean parameter, “sigma” for the standard deviation parameter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125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Relative to the normal distribution, the Cauchy distribution has much fatter tails, making values far from the “location” more likely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Greek letter “gamma” for the scale parameter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802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87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541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30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64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62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2/21/20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23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2/21/20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106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2/21/20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320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2/21/20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473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2/21/20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9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2/21/20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30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BE9DB6-2A55-E249-AE44-565DA48679AD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336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A4394-84E1-2E47-A236-40998E34FD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85367"/>
            <a:ext cx="9144000" cy="580571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400" dirty="0">
                <a:latin typeface="Garamond" panose="02020404030301010803" pitchFamily="18" charset="0"/>
              </a:rPr>
              <a:t>Introduction to Statistics for </a:t>
            </a:r>
            <a:br>
              <a:rPr lang="en-US" sz="4400" dirty="0">
                <a:latin typeface="Garamond" panose="02020404030301010803" pitchFamily="18" charset="0"/>
              </a:rPr>
            </a:br>
            <a:r>
              <a:rPr lang="en-US" sz="4400" dirty="0">
                <a:latin typeface="Garamond" panose="02020404030301010803" pitchFamily="18" charset="0"/>
              </a:rPr>
              <a:t>Ecology and Evolutionary Biology</a:t>
            </a:r>
            <a:br>
              <a:rPr lang="en-US" sz="4400" dirty="0">
                <a:latin typeface="Garamond" panose="02020404030301010803" pitchFamily="18" charset="0"/>
              </a:rPr>
            </a:br>
            <a:br>
              <a:rPr lang="en-US" sz="4400" dirty="0">
                <a:latin typeface="Garamond" panose="02020404030301010803" pitchFamily="18" charset="0"/>
              </a:rPr>
            </a:br>
            <a:r>
              <a:rPr lang="en-US" sz="4400" b="1" dirty="0">
                <a:latin typeface="Garamond" panose="02020404030301010803" pitchFamily="18" charset="0"/>
              </a:rPr>
              <a:t>Statistical Distributions </a:t>
            </a:r>
            <a:br>
              <a:rPr lang="en-US" sz="4400" b="1" dirty="0">
                <a:latin typeface="Garamond" panose="02020404030301010803" pitchFamily="18" charset="0"/>
              </a:rPr>
            </a:br>
            <a:r>
              <a:rPr lang="en-US" sz="4400" b="1" dirty="0">
                <a:latin typeface="Garamond" panose="02020404030301010803" pitchFamily="18" charset="0"/>
              </a:rPr>
              <a:t>and Summary Statistics</a:t>
            </a:r>
            <a:br>
              <a:rPr lang="en-US" sz="4400" dirty="0">
                <a:latin typeface="Garamond" panose="02020404030301010803" pitchFamily="18" charset="0"/>
              </a:rPr>
            </a:br>
            <a:br>
              <a:rPr lang="en-US" sz="4400" dirty="0">
                <a:latin typeface="Garamond" panose="02020404030301010803" pitchFamily="18" charset="0"/>
              </a:rPr>
            </a:br>
            <a:r>
              <a:rPr lang="en-US" sz="4400" dirty="0">
                <a:latin typeface="Garamond" panose="02020404030301010803" pitchFamily="18" charset="0"/>
              </a:rPr>
              <a:t>Week 05</a:t>
            </a:r>
            <a:br>
              <a:rPr lang="en-US" sz="4400" dirty="0">
                <a:latin typeface="Garamond" panose="02020404030301010803" pitchFamily="18" charset="0"/>
              </a:rPr>
            </a:br>
            <a:r>
              <a:rPr lang="en-US" sz="4400" dirty="0">
                <a:latin typeface="Garamond" panose="02020404030301010803" pitchFamily="18" charset="0"/>
              </a:rPr>
              <a:t>24 February 2020</a:t>
            </a:r>
            <a:br>
              <a:rPr lang="en-US" sz="4400" dirty="0">
                <a:latin typeface="Garamond" panose="02020404030301010803" pitchFamily="18" charset="0"/>
              </a:rPr>
            </a:br>
            <a:endParaRPr lang="en-US" sz="4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532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Cauchy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BAC1A29-3E5A-BB42-9BD0-143C8DC3B5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10341"/>
                <a:ext cx="7886700" cy="561702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3100" dirty="0">
                    <a:latin typeface="Garamond" panose="02020404030301010803" pitchFamily="18" charset="0"/>
                  </a:rPr>
                  <a:t>A </a:t>
                </a:r>
                <a:r>
                  <a:rPr lang="en-US" sz="3100" i="1" dirty="0">
                    <a:latin typeface="Garamond" panose="02020404030301010803" pitchFamily="18" charset="0"/>
                  </a:rPr>
                  <a:t>continuous </a:t>
                </a:r>
                <a:r>
                  <a:rPr lang="en-US" sz="3100" dirty="0">
                    <a:latin typeface="Garamond" panose="02020404030301010803" pitchFamily="18" charset="0"/>
                  </a:rPr>
                  <a:t>probability distribution with </a:t>
                </a:r>
                <a:r>
                  <a:rPr lang="en-US" sz="3100" i="1" dirty="0">
                    <a:latin typeface="Garamond" panose="02020404030301010803" pitchFamily="18" charset="0"/>
                  </a:rPr>
                  <a:t>two</a:t>
                </a:r>
                <a:r>
                  <a:rPr lang="en-US" sz="3100" dirty="0">
                    <a:latin typeface="Garamond" panose="02020404030301010803" pitchFamily="18" charset="0"/>
                  </a:rPr>
                  <a:t> parameters: </a:t>
                </a:r>
              </a:p>
              <a:p>
                <a:pPr lvl="1"/>
                <a:r>
                  <a:rPr lang="en-US" sz="2600" i="1" dirty="0">
                    <a:latin typeface="Garamond" panose="02020404030301010803" pitchFamily="18" charset="0"/>
                  </a:rPr>
                  <a:t>x</a:t>
                </a:r>
                <a:r>
                  <a:rPr lang="en-US" sz="2600" i="1" baseline="-25000" dirty="0">
                    <a:latin typeface="Garamond" panose="02020404030301010803" pitchFamily="18" charset="0"/>
                  </a:rPr>
                  <a:t>0</a:t>
                </a:r>
                <a:r>
                  <a:rPr lang="en-US" sz="2600" dirty="0">
                    <a:latin typeface="Garamond" panose="02020404030301010803" pitchFamily="18" charset="0"/>
                  </a:rPr>
                  <a:t> = location,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600" dirty="0">
                    <a:latin typeface="Garamond" panose="02020404030301010803" pitchFamily="18" charset="0"/>
                  </a:rPr>
                  <a:t> = scale</a:t>
                </a:r>
              </a:p>
              <a:p>
                <a:pPr lvl="1"/>
                <a:endParaRPr lang="en-US" sz="2600" dirty="0">
                  <a:latin typeface="Garamond" panose="02020404030301010803" pitchFamily="18" charset="0"/>
                </a:endParaRPr>
              </a:p>
              <a:p>
                <a:r>
                  <a:rPr lang="en-US" sz="3100" dirty="0">
                    <a:latin typeface="Garamond" panose="02020404030301010803" pitchFamily="18" charset="0"/>
                  </a:rPr>
                  <a:t>Outcome is a real number (x) distributed according to a location of </a:t>
                </a:r>
                <a:r>
                  <a:rPr lang="en-US" sz="3100" i="1" dirty="0">
                    <a:latin typeface="Garamond" panose="02020404030301010803" pitchFamily="18" charset="0"/>
                  </a:rPr>
                  <a:t>x</a:t>
                </a:r>
                <a:r>
                  <a:rPr lang="en-US" sz="3100" i="1" baseline="-25000" dirty="0">
                    <a:latin typeface="Garamond" panose="02020404030301010803" pitchFamily="18" charset="0"/>
                  </a:rPr>
                  <a:t>0 </a:t>
                </a:r>
                <a:r>
                  <a:rPr lang="en-US" sz="3100" dirty="0">
                    <a:latin typeface="Garamond" panose="02020404030301010803" pitchFamily="18" charset="0"/>
                  </a:rPr>
                  <a:t>and a scale of</a:t>
                </a:r>
                <a14:m>
                  <m:oMath xmlns:m="http://schemas.openxmlformats.org/officeDocument/2006/math">
                    <m:r>
                      <a:rPr lang="en-US" sz="31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US" sz="3100" dirty="0">
                  <a:latin typeface="Garamond" panose="02020404030301010803" pitchFamily="18" charset="0"/>
                </a:endParaRPr>
              </a:p>
              <a:p>
                <a:pPr marL="457200" lvl="1" indent="0">
                  <a:buNone/>
                </a:pPr>
                <a:endParaRPr lang="en-US" sz="2600" dirty="0">
                  <a:latin typeface="Garamond" panose="02020404030301010803" pitchFamily="18" charset="0"/>
                </a:endParaRPr>
              </a:p>
              <a:p>
                <a:r>
                  <a:rPr lang="en-US" sz="3100" dirty="0">
                    <a:latin typeface="Garamond" panose="02020404030301010803" pitchFamily="18" charset="0"/>
                  </a:rPr>
                  <a:t>The </a:t>
                </a:r>
                <a:r>
                  <a:rPr lang="en-US" sz="3100" i="1" dirty="0">
                    <a:latin typeface="Garamond" panose="02020404030301010803" pitchFamily="18" charset="0"/>
                  </a:rPr>
                  <a:t>probability density function </a:t>
                </a:r>
                <a:r>
                  <a:rPr lang="en-US" sz="3100" dirty="0">
                    <a:latin typeface="Garamond" panose="02020404030301010803" pitchFamily="18" charset="0"/>
                  </a:rPr>
                  <a:t>in R:</a:t>
                </a:r>
              </a:p>
              <a:p>
                <a:pPr lvl="1"/>
                <a:r>
                  <a:rPr lang="en-US" sz="1900" dirty="0" err="1">
                    <a:latin typeface="Monaco" pitchFamily="2" charset="0"/>
                  </a:rPr>
                  <a:t>dcauchy</a:t>
                </a:r>
                <a:r>
                  <a:rPr lang="en-US" sz="1900" dirty="0">
                    <a:latin typeface="Monaco" pitchFamily="2" charset="0"/>
                  </a:rPr>
                  <a:t>(x, location, scale)</a:t>
                </a:r>
              </a:p>
              <a:p>
                <a:pPr lvl="1"/>
                <a:r>
                  <a:rPr lang="en-US" sz="2600" dirty="0">
                    <a:latin typeface="Garamond" panose="02020404030301010803" pitchFamily="18" charset="0"/>
                  </a:rPr>
                  <a:t>Where </a:t>
                </a:r>
                <a:r>
                  <a:rPr lang="en-US" sz="1900" dirty="0">
                    <a:latin typeface="Monaco" pitchFamily="2" charset="0"/>
                  </a:rPr>
                  <a:t>x</a:t>
                </a:r>
                <a:r>
                  <a:rPr lang="en-US" sz="2600" dirty="0">
                    <a:latin typeface="Garamond" panose="02020404030301010803" pitchFamily="18" charset="0"/>
                  </a:rPr>
                  <a:t> = a real number, </a:t>
                </a:r>
                <a:r>
                  <a:rPr lang="en-US" sz="1900" dirty="0">
                    <a:latin typeface="Monaco" pitchFamily="2" charset="0"/>
                  </a:rPr>
                  <a:t>location</a:t>
                </a:r>
                <a:r>
                  <a:rPr lang="en-US" sz="2600" dirty="0">
                    <a:latin typeface="Garamond" panose="02020404030301010803" pitchFamily="18" charset="0"/>
                  </a:rPr>
                  <a:t> =</a:t>
                </a:r>
                <a:r>
                  <a:rPr lang="en-US" sz="2600" i="1" dirty="0">
                    <a:latin typeface="Garamond" panose="02020404030301010803" pitchFamily="18" charset="0"/>
                  </a:rPr>
                  <a:t> x</a:t>
                </a:r>
                <a:r>
                  <a:rPr lang="en-US" sz="2600" i="1" baseline="-25000" dirty="0">
                    <a:latin typeface="Garamond" panose="02020404030301010803" pitchFamily="18" charset="0"/>
                  </a:rPr>
                  <a:t>0</a:t>
                </a:r>
                <a:r>
                  <a:rPr lang="en-US" sz="2600" dirty="0">
                    <a:latin typeface="Garamond" panose="02020404030301010803" pitchFamily="18" charset="0"/>
                  </a:rPr>
                  <a:t>, </a:t>
                </a:r>
                <a:r>
                  <a:rPr lang="en-US" sz="1900" dirty="0">
                    <a:latin typeface="Monaco" pitchFamily="2" charset="0"/>
                  </a:rPr>
                  <a:t>scale</a:t>
                </a:r>
                <a:r>
                  <a:rPr lang="en-US" sz="2600" dirty="0">
                    <a:latin typeface="Garamond" panose="02020404030301010803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US" sz="2600" i="1" dirty="0">
                  <a:latin typeface="Garamond" panose="02020404030301010803" pitchFamily="18" charset="0"/>
                </a:endParaRPr>
              </a:p>
              <a:p>
                <a:pPr marL="457200" lvl="1" indent="0">
                  <a:buNone/>
                </a:pPr>
                <a:endParaRPr lang="en-US" sz="2600" dirty="0">
                  <a:latin typeface="Garamond" panose="02020404030301010803" pitchFamily="18" charset="0"/>
                </a:endParaRPr>
              </a:p>
              <a:p>
                <a:r>
                  <a:rPr lang="en-US" sz="3100" dirty="0">
                    <a:latin typeface="Garamond" panose="02020404030301010803" pitchFamily="18" charset="0"/>
                  </a:rPr>
                  <a:t>The </a:t>
                </a:r>
                <a:r>
                  <a:rPr lang="en-US" sz="3100" i="1" dirty="0">
                    <a:latin typeface="Garamond" panose="02020404030301010803" pitchFamily="18" charset="0"/>
                  </a:rPr>
                  <a:t>random generation function </a:t>
                </a:r>
                <a:r>
                  <a:rPr lang="en-US" sz="3100" dirty="0">
                    <a:latin typeface="Garamond" panose="02020404030301010803" pitchFamily="18" charset="0"/>
                  </a:rPr>
                  <a:t>in R:</a:t>
                </a:r>
              </a:p>
              <a:p>
                <a:pPr lvl="1"/>
                <a:r>
                  <a:rPr lang="en-US" sz="1900" dirty="0" err="1">
                    <a:latin typeface="Monaco" pitchFamily="2" charset="0"/>
                  </a:rPr>
                  <a:t>rcauchy</a:t>
                </a:r>
                <a:r>
                  <a:rPr lang="en-US" sz="1900" dirty="0">
                    <a:latin typeface="Monaco" pitchFamily="2" charset="0"/>
                  </a:rPr>
                  <a:t>(n, location, scale)</a:t>
                </a:r>
              </a:p>
              <a:p>
                <a:pPr lvl="1"/>
                <a:r>
                  <a:rPr lang="en-US" sz="2600" dirty="0">
                    <a:latin typeface="Garamond" panose="02020404030301010803" pitchFamily="18" charset="0"/>
                  </a:rPr>
                  <a:t>Where n = the number of observations to generate, </a:t>
                </a:r>
                <a:r>
                  <a:rPr lang="en-US" sz="1900" dirty="0">
                    <a:latin typeface="Monaco" pitchFamily="2" charset="0"/>
                  </a:rPr>
                  <a:t>location</a:t>
                </a:r>
                <a:r>
                  <a:rPr lang="en-US" sz="2600" dirty="0">
                    <a:latin typeface="Garamond" panose="02020404030301010803" pitchFamily="18" charset="0"/>
                  </a:rPr>
                  <a:t> = </a:t>
                </a:r>
                <a:r>
                  <a:rPr lang="en-US" sz="2600" i="1" dirty="0">
                    <a:latin typeface="Garamond" panose="02020404030301010803" pitchFamily="18" charset="0"/>
                  </a:rPr>
                  <a:t>x</a:t>
                </a:r>
                <a:r>
                  <a:rPr lang="en-US" sz="2600" i="1" baseline="-25000" dirty="0">
                    <a:latin typeface="Garamond" panose="02020404030301010803" pitchFamily="18" charset="0"/>
                  </a:rPr>
                  <a:t>0</a:t>
                </a:r>
                <a:r>
                  <a:rPr lang="en-US" sz="2600" dirty="0">
                    <a:latin typeface="Garamond" panose="02020404030301010803" pitchFamily="18" charset="0"/>
                  </a:rPr>
                  <a:t>, </a:t>
                </a:r>
                <a:r>
                  <a:rPr lang="en-US" sz="1900" dirty="0">
                    <a:latin typeface="Monaco" pitchFamily="2" charset="0"/>
                  </a:rPr>
                  <a:t>scale</a:t>
                </a:r>
                <a:r>
                  <a:rPr lang="en-US" sz="2600" dirty="0">
                    <a:latin typeface="Garamond" panose="02020404030301010803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US" sz="2600" i="1" dirty="0">
                  <a:latin typeface="Garamond" panose="02020404030301010803" pitchFamily="18" charset="0"/>
                </a:endParaRP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BAC1A29-3E5A-BB42-9BD0-143C8DC3B5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10341"/>
                <a:ext cx="7886700" cy="5617029"/>
              </a:xfrm>
              <a:blipFill>
                <a:blip r:embed="rId3"/>
                <a:stretch>
                  <a:fillRect l="-1447" t="-2477" r="-322" b="-2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692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Garamond" panose="02020404030301010803" pitchFamily="18" charset="0"/>
              </a:rPr>
              <a:t>Continuous Data: Ecological Examples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28011FE9-5DC2-5C4A-B0E1-D5823E23A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86" y="1749425"/>
            <a:ext cx="3804558" cy="4396920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Garamond" panose="02020404030301010803" pitchFamily="18" charset="0"/>
              </a:rPr>
              <a:t>Mass, height, and numerous other organismal characteristics</a:t>
            </a:r>
          </a:p>
          <a:p>
            <a:endParaRPr lang="en-US" dirty="0">
              <a:latin typeface="Garamond" panose="02020404030301010803" pitchFamily="18" charset="0"/>
            </a:endParaRPr>
          </a:p>
          <a:p>
            <a:r>
              <a:rPr lang="en-US" dirty="0">
                <a:latin typeface="Garamond" panose="02020404030301010803" pitchFamily="18" charset="0"/>
              </a:rPr>
              <a:t>Distance</a:t>
            </a:r>
          </a:p>
          <a:p>
            <a:endParaRPr lang="en-US" dirty="0">
              <a:latin typeface="Garamond" panose="02020404030301010803" pitchFamily="18" charset="0"/>
            </a:endParaRPr>
          </a:p>
          <a:p>
            <a:r>
              <a:rPr lang="en-US" dirty="0">
                <a:latin typeface="Garamond" panose="02020404030301010803" pitchFamily="18" charset="0"/>
              </a:rPr>
              <a:t>Environmental data like temperature and precipitation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95E679-CA15-1848-AB38-607D6CEA381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5592" y="1912978"/>
            <a:ext cx="4618408" cy="303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06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Normal Distribution: Visualized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296BF8-393B-FC43-A1B9-5E09A1B81D8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626" y="1325563"/>
            <a:ext cx="8229600" cy="52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8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C1108D-12CB-BB41-AE71-EA988A210EB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676" y="989511"/>
            <a:ext cx="7315200" cy="5852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Cauchy Distribution: Visualized</a:t>
            </a:r>
          </a:p>
        </p:txBody>
      </p:sp>
    </p:spTree>
    <p:extLst>
      <p:ext uri="{BB962C8B-B14F-4D97-AF65-F5344CB8AC3E}">
        <p14:creationId xmlns:p14="http://schemas.microsoft.com/office/powerpoint/2010/main" val="3736259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Thinking with Samples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AC1A29-3E5A-BB42-9BD0-143C8DC3B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Consider working with distributions and samples as a translational process that can flow back and forth</a:t>
            </a:r>
          </a:p>
          <a:p>
            <a:endParaRPr lang="en-US" dirty="0">
              <a:latin typeface="Garamond" panose="02020404030301010803" pitchFamily="18" charset="0"/>
            </a:endParaRPr>
          </a:p>
          <a:p>
            <a:r>
              <a:rPr lang="en-US" dirty="0">
                <a:latin typeface="Garamond" panose="02020404030301010803" pitchFamily="18" charset="0"/>
              </a:rPr>
              <a:t>We can draw </a:t>
            </a:r>
            <a:r>
              <a:rPr lang="en-US" i="1" dirty="0">
                <a:latin typeface="Garamond" panose="02020404030301010803" pitchFamily="18" charset="0"/>
              </a:rPr>
              <a:t>samples</a:t>
            </a:r>
            <a:r>
              <a:rPr lang="en-US" dirty="0">
                <a:latin typeface="Garamond" panose="02020404030301010803" pitchFamily="18" charset="0"/>
              </a:rPr>
              <a:t> from a </a:t>
            </a:r>
            <a:r>
              <a:rPr lang="en-US" i="1" dirty="0">
                <a:latin typeface="Garamond" panose="02020404030301010803" pitchFamily="18" charset="0"/>
              </a:rPr>
              <a:t>distribution</a:t>
            </a:r>
            <a:endParaRPr lang="en-US" dirty="0">
              <a:latin typeface="Garamond" panose="02020404030301010803" pitchFamily="18" charset="0"/>
            </a:endParaRPr>
          </a:p>
          <a:p>
            <a:pPr lvl="1"/>
            <a:r>
              <a:rPr lang="en-US" dirty="0">
                <a:latin typeface="Garamond" panose="02020404030301010803" pitchFamily="18" charset="0"/>
              </a:rPr>
              <a:t>Samples are often simpler to work with, allow for easy posterior summary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And some methods for Bayesian inference only </a:t>
            </a:r>
            <a:r>
              <a:rPr lang="en-US">
                <a:latin typeface="Garamond" panose="02020404030301010803" pitchFamily="18" charset="0"/>
              </a:rPr>
              <a:t>produce posterior samples</a:t>
            </a:r>
            <a:endParaRPr lang="en-US" dirty="0">
              <a:latin typeface="Garamond" panose="02020404030301010803" pitchFamily="18" charset="0"/>
            </a:endParaRPr>
          </a:p>
          <a:p>
            <a:endParaRPr lang="en-US" dirty="0">
              <a:latin typeface="Garamond" panose="02020404030301010803" pitchFamily="18" charset="0"/>
            </a:endParaRPr>
          </a:p>
          <a:p>
            <a:r>
              <a:rPr lang="en-US" dirty="0">
                <a:latin typeface="Garamond" panose="02020404030301010803" pitchFamily="18" charset="0"/>
              </a:rPr>
              <a:t>We can also visualize the </a:t>
            </a:r>
            <a:r>
              <a:rPr lang="en-US" i="1" dirty="0">
                <a:latin typeface="Garamond" panose="02020404030301010803" pitchFamily="18" charset="0"/>
              </a:rPr>
              <a:t>distribution </a:t>
            </a:r>
            <a:r>
              <a:rPr lang="en-US" dirty="0">
                <a:latin typeface="Garamond" panose="02020404030301010803" pitchFamily="18" charset="0"/>
              </a:rPr>
              <a:t>of our </a:t>
            </a:r>
            <a:r>
              <a:rPr lang="en-US" i="1" dirty="0">
                <a:latin typeface="Garamond" panose="02020404030301010803" pitchFamily="18" charset="0"/>
              </a:rPr>
              <a:t>samples</a:t>
            </a:r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52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Summarizing Samples: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dirty="0">
                <a:latin typeface="Garamond" panose="02020404030301010803" pitchFamily="18" charset="0"/>
              </a:rPr>
              <a:t>Intervals of Defined Mass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AC1A29-3E5A-BB42-9BD0-143C8DC3B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4229"/>
            <a:ext cx="7886700" cy="4351338"/>
          </a:xfrm>
        </p:spPr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Percentile intervals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Assign equal probability mass to each interval tail</a:t>
            </a:r>
          </a:p>
          <a:p>
            <a:pPr lvl="2"/>
            <a:r>
              <a:rPr lang="en-US" dirty="0">
                <a:latin typeface="Garamond" panose="02020404030301010803" pitchFamily="18" charset="0"/>
              </a:rPr>
              <a:t>So provides the </a:t>
            </a:r>
            <a:r>
              <a:rPr lang="en-US" u="sng" dirty="0">
                <a:latin typeface="Garamond" panose="02020404030301010803" pitchFamily="18" charset="0"/>
              </a:rPr>
              <a:t>central</a:t>
            </a:r>
            <a:r>
              <a:rPr lang="en-US" dirty="0">
                <a:latin typeface="Garamond" panose="02020404030301010803" pitchFamily="18" charset="0"/>
              </a:rPr>
              <a:t> X% probability interval</a:t>
            </a:r>
          </a:p>
          <a:p>
            <a:pPr lvl="1"/>
            <a:endParaRPr lang="en-US" dirty="0">
              <a:latin typeface="Garamond" panose="02020404030301010803" pitchFamily="18" charset="0"/>
            </a:endParaRPr>
          </a:p>
          <a:p>
            <a:r>
              <a:rPr lang="en-US" dirty="0">
                <a:latin typeface="Garamond" panose="02020404030301010803" pitchFamily="18" charset="0"/>
              </a:rPr>
              <a:t>Highest posterior density intervals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The narrowest interval containing a given probability mass</a:t>
            </a:r>
          </a:p>
        </p:txBody>
      </p:sp>
    </p:spTree>
    <p:extLst>
      <p:ext uri="{BB962C8B-B14F-4D97-AF65-F5344CB8AC3E}">
        <p14:creationId xmlns:p14="http://schemas.microsoft.com/office/powerpoint/2010/main" val="350445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A35C19-593B-1846-9C6C-AB63EDEB847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050" y="1970862"/>
            <a:ext cx="8343900" cy="409248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9EB7A12-5505-F043-8BF1-2EE9EB389CE9}"/>
              </a:ext>
            </a:extLst>
          </p:cNvPr>
          <p:cNvSpPr txBox="1">
            <a:spLocks/>
          </p:cNvSpPr>
          <p:nvPr/>
        </p:nvSpPr>
        <p:spPr>
          <a:xfrm>
            <a:off x="0" y="6400800"/>
            <a:ext cx="91440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 err="1">
                <a:latin typeface="Garamond" panose="02020404030301010803" pitchFamily="18" charset="0"/>
              </a:rPr>
              <a:t>McElreath</a:t>
            </a:r>
            <a:r>
              <a:rPr lang="en-US" sz="1600" dirty="0">
                <a:latin typeface="Garamond" panose="02020404030301010803" pitchFamily="18" charset="0"/>
              </a:rPr>
              <a:t> 2016, </a:t>
            </a:r>
            <a:r>
              <a:rPr lang="en-US" sz="1600" i="1" dirty="0">
                <a:latin typeface="Garamond" panose="02020404030301010803" pitchFamily="18" charset="0"/>
              </a:rPr>
              <a:t>Statistical Rethinking</a:t>
            </a:r>
            <a:endParaRPr lang="en-US" sz="1600" dirty="0">
              <a:latin typeface="Garamond" panose="02020404030301010803" pitchFamily="18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CD8538C-BDF7-044A-9342-01185AD19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Summarizing Samples: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dirty="0">
                <a:latin typeface="Garamond" panose="02020404030301010803" pitchFamily="18" charset="0"/>
              </a:rPr>
              <a:t>Intervals of Defined Mass</a:t>
            </a:r>
          </a:p>
        </p:txBody>
      </p:sp>
    </p:spTree>
    <p:extLst>
      <p:ext uri="{BB962C8B-B14F-4D97-AF65-F5344CB8AC3E}">
        <p14:creationId xmlns:p14="http://schemas.microsoft.com/office/powerpoint/2010/main" val="1072460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Summarizing Samples: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dirty="0">
                <a:latin typeface="Garamond" panose="02020404030301010803" pitchFamily="18" charset="0"/>
              </a:rPr>
              <a:t>Measures of Central Tendency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133BF-258C-CA46-A8CC-36E334438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54231"/>
            <a:ext cx="78867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latin typeface="Garamond" panose="02020404030301010803" pitchFamily="18" charset="0"/>
              </a:rPr>
              <a:t>Mean</a:t>
            </a:r>
          </a:p>
          <a:p>
            <a:pPr marL="0" indent="0" algn="ctr">
              <a:buNone/>
            </a:pPr>
            <a:r>
              <a:rPr lang="en-US" dirty="0">
                <a:latin typeface="Garamond" panose="02020404030301010803" pitchFamily="18" charset="0"/>
              </a:rPr>
              <a:t>The average value</a:t>
            </a:r>
          </a:p>
          <a:p>
            <a:pPr marL="0" indent="0" algn="ctr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 algn="ctr">
              <a:buNone/>
            </a:pPr>
            <a:r>
              <a:rPr lang="en-US" b="1" dirty="0">
                <a:latin typeface="Garamond" panose="02020404030301010803" pitchFamily="18" charset="0"/>
              </a:rPr>
              <a:t>Median</a:t>
            </a:r>
          </a:p>
          <a:p>
            <a:pPr marL="0" indent="0" algn="ctr">
              <a:buNone/>
            </a:pPr>
            <a:r>
              <a:rPr lang="en-US" dirty="0">
                <a:latin typeface="Garamond" panose="02020404030301010803" pitchFamily="18" charset="0"/>
              </a:rPr>
              <a:t>The middle value (aka the 50</a:t>
            </a:r>
            <a:r>
              <a:rPr lang="en-US" baseline="30000" dirty="0">
                <a:latin typeface="Garamond" panose="02020404030301010803" pitchFamily="18" charset="0"/>
              </a:rPr>
              <a:t>th</a:t>
            </a:r>
            <a:r>
              <a:rPr lang="en-US" dirty="0">
                <a:latin typeface="Garamond" panose="02020404030301010803" pitchFamily="18" charset="0"/>
              </a:rPr>
              <a:t> percentile)</a:t>
            </a:r>
          </a:p>
          <a:p>
            <a:pPr marL="0" indent="0" algn="ctr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 algn="ctr">
              <a:buNone/>
            </a:pPr>
            <a:r>
              <a:rPr lang="en-US" b="1" dirty="0">
                <a:latin typeface="Garamond" panose="02020404030301010803" pitchFamily="18" charset="0"/>
              </a:rPr>
              <a:t>Mode</a:t>
            </a:r>
          </a:p>
          <a:p>
            <a:pPr marL="0" indent="0" algn="ctr">
              <a:buNone/>
            </a:pPr>
            <a:r>
              <a:rPr lang="en-US" dirty="0">
                <a:latin typeface="Garamond" panose="02020404030301010803" pitchFamily="18" charset="0"/>
              </a:rPr>
              <a:t>The most frequent value</a:t>
            </a:r>
          </a:p>
        </p:txBody>
      </p:sp>
    </p:spTree>
    <p:extLst>
      <p:ext uri="{BB962C8B-B14F-4D97-AF65-F5344CB8AC3E}">
        <p14:creationId xmlns:p14="http://schemas.microsoft.com/office/powerpoint/2010/main" val="215104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Summarizing Samples: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dirty="0">
                <a:latin typeface="Garamond" panose="02020404030301010803" pitchFamily="18" charset="0"/>
              </a:rPr>
              <a:t>Measures of Central Tendency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A1AAF4-804B-724F-8118-74291CF1C832}"/>
              </a:ext>
            </a:extLst>
          </p:cNvPr>
          <p:cNvSpPr txBox="1">
            <a:spLocks/>
          </p:cNvSpPr>
          <p:nvPr/>
        </p:nvSpPr>
        <p:spPr>
          <a:xfrm>
            <a:off x="0" y="6400800"/>
            <a:ext cx="91440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 err="1">
                <a:latin typeface="Garamond" panose="02020404030301010803" pitchFamily="18" charset="0"/>
              </a:rPr>
              <a:t>McElreath</a:t>
            </a:r>
            <a:r>
              <a:rPr lang="en-US" sz="1600" dirty="0">
                <a:latin typeface="Garamond" panose="02020404030301010803" pitchFamily="18" charset="0"/>
              </a:rPr>
              <a:t> 2016, </a:t>
            </a:r>
            <a:r>
              <a:rPr lang="en-US" sz="1600" i="1" dirty="0">
                <a:latin typeface="Garamond" panose="02020404030301010803" pitchFamily="18" charset="0"/>
              </a:rPr>
              <a:t>Statistical Rethinking</a:t>
            </a:r>
            <a:endParaRPr lang="en-US" sz="1600" dirty="0">
              <a:latin typeface="Garamond" panose="020204040303010108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ECE33C-CF81-0344-A663-8269A85D9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690689"/>
            <a:ext cx="45720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109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Keep in Mind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AC1A29-3E5A-BB42-9BD0-143C8DC3B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In Bayesian inference, the posterior distribution (in its entirety) is the statistical “estimate”</a:t>
            </a:r>
          </a:p>
          <a:p>
            <a:endParaRPr lang="en-US" dirty="0">
              <a:latin typeface="Garamond" panose="02020404030301010803" pitchFamily="18" charset="0"/>
            </a:endParaRPr>
          </a:p>
          <a:p>
            <a:r>
              <a:rPr lang="en-US" dirty="0">
                <a:latin typeface="Garamond" panose="02020404030301010803" pitchFamily="18" charset="0"/>
              </a:rPr>
              <a:t>Intervals and point estimates are simply ways to summarize the posterior</a:t>
            </a:r>
          </a:p>
          <a:p>
            <a:endParaRPr lang="en-US" dirty="0">
              <a:latin typeface="Garamond" panose="02020404030301010803" pitchFamily="18" charset="0"/>
            </a:endParaRPr>
          </a:p>
          <a:p>
            <a:r>
              <a:rPr lang="en-US" dirty="0">
                <a:latin typeface="Garamond" panose="02020404030301010803" pitchFamily="18" charset="0"/>
              </a:rPr>
              <a:t>It is often preferable to show the entire posterior distribution for a given parameter</a:t>
            </a:r>
          </a:p>
        </p:txBody>
      </p:sp>
    </p:spTree>
    <p:extLst>
      <p:ext uri="{BB962C8B-B14F-4D97-AF65-F5344CB8AC3E}">
        <p14:creationId xmlns:p14="http://schemas.microsoft.com/office/powerpoint/2010/main" val="224617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Probability Distributions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AC1A29-3E5A-BB42-9BD0-143C8DC3B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Discrete probability distributions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Possible outcomes are discrete events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Have an associated </a:t>
            </a:r>
            <a:r>
              <a:rPr lang="en-US" i="1" dirty="0">
                <a:latin typeface="Garamond" panose="02020404030301010803" pitchFamily="18" charset="0"/>
              </a:rPr>
              <a:t>probability mass function </a:t>
            </a:r>
            <a:r>
              <a:rPr lang="en-US" dirty="0">
                <a:latin typeface="Garamond" panose="02020404030301010803" pitchFamily="18" charset="0"/>
              </a:rPr>
              <a:t>(</a:t>
            </a:r>
            <a:r>
              <a:rPr lang="en-US" dirty="0" err="1">
                <a:latin typeface="Garamond" panose="02020404030301010803" pitchFamily="18" charset="0"/>
              </a:rPr>
              <a:t>pmf</a:t>
            </a:r>
            <a:r>
              <a:rPr lang="en-US" dirty="0">
                <a:latin typeface="Garamond" panose="02020404030301010803" pitchFamily="18" charset="0"/>
              </a:rPr>
              <a:t>)</a:t>
            </a:r>
            <a:endParaRPr lang="en-US" i="1" dirty="0">
              <a:latin typeface="Garamond" panose="02020404030301010803" pitchFamily="18" charset="0"/>
            </a:endParaRPr>
          </a:p>
          <a:p>
            <a:pPr lvl="2"/>
            <a:r>
              <a:rPr lang="en-US" dirty="0">
                <a:latin typeface="Garamond" panose="02020404030301010803" pitchFamily="18" charset="0"/>
              </a:rPr>
              <a:t>Summation over the valid values of the </a:t>
            </a:r>
            <a:r>
              <a:rPr lang="en-US" dirty="0" err="1">
                <a:latin typeface="Garamond" panose="02020404030301010803" pitchFamily="18" charset="0"/>
              </a:rPr>
              <a:t>pmf</a:t>
            </a:r>
            <a:r>
              <a:rPr lang="en-US" dirty="0">
                <a:latin typeface="Garamond" panose="02020404030301010803" pitchFamily="18" charset="0"/>
              </a:rPr>
              <a:t> yields 1</a:t>
            </a:r>
          </a:p>
          <a:p>
            <a:pPr lvl="1"/>
            <a:endParaRPr lang="en-US" dirty="0">
              <a:latin typeface="Garamond" panose="02020404030301010803" pitchFamily="18" charset="0"/>
            </a:endParaRPr>
          </a:p>
          <a:p>
            <a:r>
              <a:rPr lang="en-US" dirty="0">
                <a:latin typeface="Garamond" panose="02020404030301010803" pitchFamily="18" charset="0"/>
              </a:rPr>
              <a:t>Continuous probability distributions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Possible outcomes are values within a continuous range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Have an associated </a:t>
            </a:r>
            <a:r>
              <a:rPr lang="en-US" i="1" dirty="0">
                <a:latin typeface="Garamond" panose="02020404030301010803" pitchFamily="18" charset="0"/>
              </a:rPr>
              <a:t>probability density function </a:t>
            </a:r>
            <a:r>
              <a:rPr lang="en-US" dirty="0">
                <a:latin typeface="Garamond" panose="02020404030301010803" pitchFamily="18" charset="0"/>
              </a:rPr>
              <a:t>(pdf)</a:t>
            </a:r>
            <a:endParaRPr lang="en-US" i="1" dirty="0">
              <a:latin typeface="Garamond" panose="02020404030301010803" pitchFamily="18" charset="0"/>
            </a:endParaRPr>
          </a:p>
          <a:p>
            <a:pPr lvl="2"/>
            <a:r>
              <a:rPr lang="en-US" dirty="0">
                <a:latin typeface="Garamond" panose="02020404030301010803" pitchFamily="18" charset="0"/>
              </a:rPr>
              <a:t>Integration over the full interval of the pdf yields 1</a:t>
            </a:r>
          </a:p>
          <a:p>
            <a:pPr lvl="1"/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61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Sampling to Simulate Prediction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AC1A29-3E5A-BB42-9BD0-143C8DC3B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60308"/>
            <a:ext cx="7886700" cy="4689475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Garamond" panose="02020404030301010803" pitchFamily="18" charset="0"/>
              </a:rPr>
              <a:t>Samples from our model can also be used to help us generate model predictions</a:t>
            </a:r>
          </a:p>
          <a:p>
            <a:endParaRPr lang="en-US" dirty="0">
              <a:latin typeface="Garamond" panose="02020404030301010803" pitchFamily="18" charset="0"/>
            </a:endParaRPr>
          </a:p>
          <a:p>
            <a:r>
              <a:rPr lang="en-US" dirty="0">
                <a:latin typeface="Garamond" panose="02020404030301010803" pitchFamily="18" charset="0"/>
              </a:rPr>
              <a:t>Critically, we have to account for two major sources of uncertainty in </a:t>
            </a:r>
            <a:r>
              <a:rPr lang="en-US">
                <a:latin typeface="Garamond" panose="02020404030301010803" pitchFamily="18" charset="0"/>
              </a:rPr>
              <a:t>our predictions</a:t>
            </a:r>
            <a:endParaRPr lang="en-US" dirty="0">
              <a:latin typeface="Garamond" panose="02020404030301010803" pitchFamily="18" charset="0"/>
            </a:endParaRPr>
          </a:p>
          <a:p>
            <a:pPr lvl="1"/>
            <a:r>
              <a:rPr lang="en-US" dirty="0">
                <a:latin typeface="Garamond" panose="02020404030301010803" pitchFamily="18" charset="0"/>
              </a:rPr>
              <a:t>Parameter uncertainty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Observation uncertainty</a:t>
            </a:r>
          </a:p>
          <a:p>
            <a:endParaRPr lang="en-US" dirty="0">
              <a:latin typeface="Garamond" panose="02020404030301010803" pitchFamily="18" charset="0"/>
            </a:endParaRPr>
          </a:p>
          <a:p>
            <a:r>
              <a:rPr lang="en-US" dirty="0">
                <a:latin typeface="Garamond" panose="02020404030301010803" pitchFamily="18" charset="0"/>
              </a:rPr>
              <a:t>When we properly account for these sources of uncertainty in our predictions, we have a </a:t>
            </a:r>
            <a:r>
              <a:rPr lang="en-US" i="1" dirty="0">
                <a:latin typeface="Garamond" panose="02020404030301010803" pitchFamily="18" charset="0"/>
              </a:rPr>
              <a:t>posterior predictive distribution</a:t>
            </a:r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13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5F21ED-EEC5-7E45-BE21-C29809E22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03" y="542502"/>
            <a:ext cx="8393793" cy="550632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EA8D619-5104-DA49-9742-0677B392399E}"/>
              </a:ext>
            </a:extLst>
          </p:cNvPr>
          <p:cNvSpPr txBox="1">
            <a:spLocks/>
          </p:cNvSpPr>
          <p:nvPr/>
        </p:nvSpPr>
        <p:spPr>
          <a:xfrm>
            <a:off x="0" y="6400800"/>
            <a:ext cx="91440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 err="1">
                <a:latin typeface="Garamond" panose="02020404030301010803" pitchFamily="18" charset="0"/>
              </a:rPr>
              <a:t>McElreath</a:t>
            </a:r>
            <a:r>
              <a:rPr lang="en-US" sz="1600" dirty="0">
                <a:latin typeface="Garamond" panose="02020404030301010803" pitchFamily="18" charset="0"/>
              </a:rPr>
              <a:t> 2016, </a:t>
            </a:r>
            <a:r>
              <a:rPr lang="en-US" sz="1600" i="1" dirty="0">
                <a:latin typeface="Garamond" panose="02020404030301010803" pitchFamily="18" charset="0"/>
              </a:rPr>
              <a:t>Statistical Rethinking</a:t>
            </a:r>
            <a:endParaRPr lang="en-US" sz="16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703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Binomial Distribution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AC1A29-3E5A-BB42-9BD0-143C8DC3B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55277"/>
            <a:ext cx="7886700" cy="5323112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Garamond" panose="02020404030301010803" pitchFamily="18" charset="0"/>
              </a:rPr>
              <a:t>A </a:t>
            </a:r>
            <a:r>
              <a:rPr lang="en-US" i="1" dirty="0">
                <a:latin typeface="Garamond" panose="02020404030301010803" pitchFamily="18" charset="0"/>
              </a:rPr>
              <a:t>discrete </a:t>
            </a:r>
            <a:r>
              <a:rPr lang="en-US" dirty="0">
                <a:latin typeface="Garamond" panose="02020404030301010803" pitchFamily="18" charset="0"/>
              </a:rPr>
              <a:t>probability distribution with </a:t>
            </a:r>
            <a:r>
              <a:rPr lang="en-US" i="1" dirty="0">
                <a:latin typeface="Garamond" panose="02020404030301010803" pitchFamily="18" charset="0"/>
              </a:rPr>
              <a:t>two</a:t>
            </a:r>
            <a:r>
              <a:rPr lang="en-US" dirty="0">
                <a:latin typeface="Garamond" panose="02020404030301010803" pitchFamily="18" charset="0"/>
              </a:rPr>
              <a:t> parameters: </a:t>
            </a:r>
          </a:p>
          <a:p>
            <a:pPr lvl="1"/>
            <a:r>
              <a:rPr lang="en-US" i="1" dirty="0">
                <a:latin typeface="Garamond" panose="02020404030301010803" pitchFamily="18" charset="0"/>
              </a:rPr>
              <a:t>n</a:t>
            </a:r>
            <a:r>
              <a:rPr lang="en-US" dirty="0">
                <a:latin typeface="Garamond" panose="02020404030301010803" pitchFamily="18" charset="0"/>
              </a:rPr>
              <a:t> = number of trials, </a:t>
            </a:r>
            <a:r>
              <a:rPr lang="en-US" i="1" dirty="0">
                <a:latin typeface="Garamond" panose="02020404030301010803" pitchFamily="18" charset="0"/>
              </a:rPr>
              <a:t>p</a:t>
            </a:r>
            <a:r>
              <a:rPr lang="en-US" dirty="0">
                <a:latin typeface="Garamond" panose="02020404030301010803" pitchFamily="18" charset="0"/>
              </a:rPr>
              <a:t> = probability of success</a:t>
            </a:r>
          </a:p>
          <a:p>
            <a:pPr lvl="1"/>
            <a:endParaRPr lang="en-US" dirty="0">
              <a:latin typeface="Garamond" panose="02020404030301010803" pitchFamily="18" charset="0"/>
            </a:endParaRPr>
          </a:p>
          <a:p>
            <a:r>
              <a:rPr lang="en-US" dirty="0">
                <a:latin typeface="Garamond" panose="02020404030301010803" pitchFamily="18" charset="0"/>
              </a:rPr>
              <a:t>Outcome is the number of successes (x) in </a:t>
            </a:r>
            <a:r>
              <a:rPr lang="en-US" i="1" dirty="0">
                <a:latin typeface="Garamond" panose="02020404030301010803" pitchFamily="18" charset="0"/>
              </a:rPr>
              <a:t>n </a:t>
            </a:r>
            <a:r>
              <a:rPr lang="en-US" dirty="0">
                <a:latin typeface="Garamond" panose="02020404030301010803" pitchFamily="18" charset="0"/>
              </a:rPr>
              <a:t>trials with probability of success </a:t>
            </a:r>
            <a:r>
              <a:rPr lang="en-US" i="1" dirty="0">
                <a:latin typeface="Garamond" panose="02020404030301010803" pitchFamily="18" charset="0"/>
              </a:rPr>
              <a:t>p</a:t>
            </a:r>
            <a:endParaRPr lang="en-US" dirty="0">
              <a:latin typeface="Garamond" panose="02020404030301010803" pitchFamily="18" charset="0"/>
            </a:endParaRPr>
          </a:p>
          <a:p>
            <a:pPr marL="457200" lvl="1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r>
              <a:rPr lang="en-US" dirty="0">
                <a:latin typeface="Garamond" panose="02020404030301010803" pitchFamily="18" charset="0"/>
              </a:rPr>
              <a:t>The </a:t>
            </a:r>
            <a:r>
              <a:rPr lang="en-US" i="1" dirty="0">
                <a:latin typeface="Garamond" panose="02020404030301010803" pitchFamily="18" charset="0"/>
              </a:rPr>
              <a:t>probability mass function </a:t>
            </a:r>
            <a:r>
              <a:rPr lang="en-US" dirty="0">
                <a:latin typeface="Garamond" panose="02020404030301010803" pitchFamily="18" charset="0"/>
              </a:rPr>
              <a:t>in R:</a:t>
            </a:r>
          </a:p>
          <a:p>
            <a:pPr lvl="1"/>
            <a:r>
              <a:rPr lang="en-US" sz="1800" dirty="0" err="1">
                <a:latin typeface="Monaco" pitchFamily="2" charset="0"/>
              </a:rPr>
              <a:t>dbinom</a:t>
            </a:r>
            <a:r>
              <a:rPr lang="en-US" sz="1800" dirty="0">
                <a:latin typeface="Monaco" pitchFamily="2" charset="0"/>
              </a:rPr>
              <a:t>(x, size, </a:t>
            </a:r>
            <a:r>
              <a:rPr lang="en-US" sz="1800" dirty="0" err="1">
                <a:latin typeface="Monaco" pitchFamily="2" charset="0"/>
              </a:rPr>
              <a:t>prob</a:t>
            </a:r>
            <a:r>
              <a:rPr lang="en-US" sz="1800" dirty="0">
                <a:latin typeface="Monaco" pitchFamily="2" charset="0"/>
              </a:rPr>
              <a:t>)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Where </a:t>
            </a:r>
            <a:r>
              <a:rPr lang="en-US" sz="1800" dirty="0">
                <a:latin typeface="Monaco" pitchFamily="2" charset="0"/>
              </a:rPr>
              <a:t>x</a:t>
            </a:r>
            <a:r>
              <a:rPr lang="en-US" dirty="0">
                <a:latin typeface="Garamond" panose="02020404030301010803" pitchFamily="18" charset="0"/>
              </a:rPr>
              <a:t> = the number of successes, </a:t>
            </a:r>
            <a:r>
              <a:rPr lang="en-US" sz="1800" dirty="0">
                <a:latin typeface="Monaco" pitchFamily="2" charset="0"/>
              </a:rPr>
              <a:t>size</a:t>
            </a:r>
            <a:r>
              <a:rPr lang="en-US" dirty="0">
                <a:latin typeface="Garamond" panose="02020404030301010803" pitchFamily="18" charset="0"/>
              </a:rPr>
              <a:t> = </a:t>
            </a:r>
            <a:r>
              <a:rPr lang="en-US" i="1" dirty="0">
                <a:latin typeface="Garamond" panose="02020404030301010803" pitchFamily="18" charset="0"/>
              </a:rPr>
              <a:t>n</a:t>
            </a:r>
            <a:r>
              <a:rPr lang="en-US" dirty="0">
                <a:latin typeface="Garamond" panose="02020404030301010803" pitchFamily="18" charset="0"/>
              </a:rPr>
              <a:t>, </a:t>
            </a:r>
            <a:r>
              <a:rPr lang="en-US" sz="1800" dirty="0" err="1">
                <a:latin typeface="Monaco" pitchFamily="2" charset="0"/>
              </a:rPr>
              <a:t>prob</a:t>
            </a:r>
            <a:r>
              <a:rPr lang="en-US" dirty="0">
                <a:latin typeface="Garamond" panose="02020404030301010803" pitchFamily="18" charset="0"/>
              </a:rPr>
              <a:t> = </a:t>
            </a:r>
            <a:r>
              <a:rPr lang="en-US" i="1" dirty="0">
                <a:latin typeface="Garamond" panose="02020404030301010803" pitchFamily="18" charset="0"/>
              </a:rPr>
              <a:t>p</a:t>
            </a:r>
          </a:p>
          <a:p>
            <a:pPr marL="457200" lvl="1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r>
              <a:rPr lang="en-US" dirty="0">
                <a:latin typeface="Garamond" panose="02020404030301010803" pitchFamily="18" charset="0"/>
              </a:rPr>
              <a:t>The </a:t>
            </a:r>
            <a:r>
              <a:rPr lang="en-US" i="1" dirty="0">
                <a:latin typeface="Garamond" panose="02020404030301010803" pitchFamily="18" charset="0"/>
              </a:rPr>
              <a:t>random generation function </a:t>
            </a:r>
            <a:r>
              <a:rPr lang="en-US" dirty="0">
                <a:latin typeface="Garamond" panose="02020404030301010803" pitchFamily="18" charset="0"/>
              </a:rPr>
              <a:t>in R:</a:t>
            </a:r>
          </a:p>
          <a:p>
            <a:pPr lvl="1"/>
            <a:r>
              <a:rPr lang="en-US" sz="1800" dirty="0" err="1">
                <a:latin typeface="Monaco" pitchFamily="2" charset="0"/>
              </a:rPr>
              <a:t>rbinom</a:t>
            </a:r>
            <a:r>
              <a:rPr lang="en-US" sz="1800" dirty="0">
                <a:latin typeface="Monaco" pitchFamily="2" charset="0"/>
              </a:rPr>
              <a:t>(n, size, </a:t>
            </a:r>
            <a:r>
              <a:rPr lang="en-US" sz="1800" dirty="0" err="1">
                <a:latin typeface="Monaco" pitchFamily="2" charset="0"/>
              </a:rPr>
              <a:t>prob</a:t>
            </a:r>
            <a:r>
              <a:rPr lang="en-US" sz="1800" dirty="0">
                <a:latin typeface="Monaco" pitchFamily="2" charset="0"/>
              </a:rPr>
              <a:t>)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Where </a:t>
            </a:r>
            <a:r>
              <a:rPr lang="en-US" sz="1800" dirty="0">
                <a:latin typeface="Monaco" pitchFamily="2" charset="0"/>
              </a:rPr>
              <a:t>n</a:t>
            </a:r>
            <a:r>
              <a:rPr lang="en-US" dirty="0">
                <a:latin typeface="Garamond" panose="02020404030301010803" pitchFamily="18" charset="0"/>
              </a:rPr>
              <a:t> = the number of observations to generate, </a:t>
            </a:r>
            <a:r>
              <a:rPr lang="en-US" sz="1800" dirty="0">
                <a:latin typeface="Monaco" pitchFamily="2" charset="0"/>
              </a:rPr>
              <a:t>size</a:t>
            </a:r>
            <a:r>
              <a:rPr lang="en-US" dirty="0">
                <a:latin typeface="Garamond" panose="02020404030301010803" pitchFamily="18" charset="0"/>
              </a:rPr>
              <a:t> = </a:t>
            </a:r>
            <a:r>
              <a:rPr lang="en-US" i="1" dirty="0">
                <a:latin typeface="Garamond" panose="02020404030301010803" pitchFamily="18" charset="0"/>
              </a:rPr>
              <a:t>n</a:t>
            </a:r>
            <a:r>
              <a:rPr lang="en-US" dirty="0">
                <a:latin typeface="Garamond" panose="02020404030301010803" pitchFamily="18" charset="0"/>
              </a:rPr>
              <a:t>, </a:t>
            </a:r>
            <a:r>
              <a:rPr lang="en-US" sz="1800" dirty="0" err="1">
                <a:latin typeface="Monaco" pitchFamily="2" charset="0"/>
              </a:rPr>
              <a:t>prob</a:t>
            </a:r>
            <a:r>
              <a:rPr lang="en-US" dirty="0">
                <a:latin typeface="Garamond" panose="02020404030301010803" pitchFamily="18" charset="0"/>
              </a:rPr>
              <a:t> = </a:t>
            </a:r>
            <a:r>
              <a:rPr lang="en-US" i="1" dirty="0">
                <a:latin typeface="Garamond" panose="02020404030301010803" pitchFamily="18" charset="0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410805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Garamond" panose="02020404030301010803" pitchFamily="18" charset="0"/>
              </a:rPr>
              <a:t>Binomial Distribution: Ecological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00DDC8-4C0B-8F49-B875-8402928E5A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2564492"/>
            <a:ext cx="4160580" cy="2766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28011FE9-5DC2-5C4A-B0E1-D5823E23A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86" y="2045607"/>
            <a:ext cx="3804558" cy="3804556"/>
          </a:xfrm>
        </p:spPr>
        <p:txBody>
          <a:bodyPr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Infection or disease (yes/no)</a:t>
            </a:r>
          </a:p>
          <a:p>
            <a:endParaRPr lang="en-US" dirty="0">
              <a:latin typeface="Garamond" panose="02020404030301010803" pitchFamily="18" charset="0"/>
            </a:endParaRPr>
          </a:p>
          <a:p>
            <a:r>
              <a:rPr lang="en-US" dirty="0">
                <a:latin typeface="Garamond" panose="02020404030301010803" pitchFamily="18" charset="0"/>
              </a:rPr>
              <a:t>Survival         (survived/died)</a:t>
            </a:r>
          </a:p>
          <a:p>
            <a:endParaRPr lang="en-US" dirty="0">
              <a:latin typeface="Garamond" panose="02020404030301010803" pitchFamily="18" charset="0"/>
            </a:endParaRPr>
          </a:p>
          <a:p>
            <a:r>
              <a:rPr lang="en-US" dirty="0">
                <a:latin typeface="Garamond" panose="02020404030301010803" pitchFamily="18" charset="0"/>
              </a:rPr>
              <a:t>Occurrence (occupied/unoccupied)</a:t>
            </a:r>
          </a:p>
        </p:txBody>
      </p:sp>
    </p:spTree>
    <p:extLst>
      <p:ext uri="{BB962C8B-B14F-4D97-AF65-F5344CB8AC3E}">
        <p14:creationId xmlns:p14="http://schemas.microsoft.com/office/powerpoint/2010/main" val="3509629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Binomial Distribution: Visualized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DA716E-52CE-EE45-9E4B-50E6151021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50" y="1243918"/>
            <a:ext cx="8229600" cy="547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54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Poisson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BAC1A29-3E5A-BB42-9BD0-143C8DC3B5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89960"/>
                <a:ext cx="7886700" cy="5535387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Garamond" panose="02020404030301010803" pitchFamily="18" charset="0"/>
                  </a:rPr>
                  <a:t>A </a:t>
                </a:r>
                <a:r>
                  <a:rPr lang="en-US" i="1" dirty="0">
                    <a:latin typeface="Garamond" panose="02020404030301010803" pitchFamily="18" charset="0"/>
                  </a:rPr>
                  <a:t>discrete </a:t>
                </a:r>
                <a:r>
                  <a:rPr lang="en-US" dirty="0">
                    <a:latin typeface="Garamond" panose="02020404030301010803" pitchFamily="18" charset="0"/>
                  </a:rPr>
                  <a:t>probability distribution with </a:t>
                </a:r>
                <a:r>
                  <a:rPr lang="en-US" i="1" dirty="0">
                    <a:latin typeface="Garamond" panose="02020404030301010803" pitchFamily="18" charset="0"/>
                  </a:rPr>
                  <a:t>one</a:t>
                </a:r>
                <a:r>
                  <a:rPr lang="en-US" dirty="0">
                    <a:latin typeface="Garamond" panose="02020404030301010803" pitchFamily="18" charset="0"/>
                  </a:rPr>
                  <a:t> parameter: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atin typeface="Garamond" panose="02020404030301010803" pitchFamily="18" charset="0"/>
                  </a:rPr>
                  <a:t> = rate, or average number of events</a:t>
                </a:r>
              </a:p>
              <a:p>
                <a:pPr lvl="1"/>
                <a:endParaRPr lang="en-US" dirty="0">
                  <a:latin typeface="Garamond" panose="02020404030301010803" pitchFamily="18" charset="0"/>
                </a:endParaRPr>
              </a:p>
              <a:p>
                <a:r>
                  <a:rPr lang="en-US" dirty="0">
                    <a:latin typeface="Garamond" panose="02020404030301010803" pitchFamily="18" charset="0"/>
                  </a:rPr>
                  <a:t>Outcome is a non-negative integer count (x), given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>
                  <a:latin typeface="Garamond" panose="02020404030301010803" pitchFamily="18" charset="0"/>
                </a:endParaRPr>
              </a:p>
              <a:p>
                <a:pPr marL="457200" lvl="1" indent="0">
                  <a:buNone/>
                </a:pPr>
                <a:endParaRPr lang="en-US" dirty="0">
                  <a:latin typeface="Garamond" panose="02020404030301010803" pitchFamily="18" charset="0"/>
                </a:endParaRPr>
              </a:p>
              <a:p>
                <a:r>
                  <a:rPr lang="en-US" dirty="0">
                    <a:latin typeface="Garamond" panose="02020404030301010803" pitchFamily="18" charset="0"/>
                  </a:rPr>
                  <a:t>The </a:t>
                </a:r>
                <a:r>
                  <a:rPr lang="en-US" i="1" dirty="0">
                    <a:latin typeface="Garamond" panose="02020404030301010803" pitchFamily="18" charset="0"/>
                  </a:rPr>
                  <a:t>probability mass function </a:t>
                </a:r>
                <a:r>
                  <a:rPr lang="en-US" dirty="0">
                    <a:latin typeface="Garamond" panose="02020404030301010803" pitchFamily="18" charset="0"/>
                  </a:rPr>
                  <a:t>in R:</a:t>
                </a:r>
              </a:p>
              <a:p>
                <a:pPr lvl="1"/>
                <a:r>
                  <a:rPr lang="en-US" sz="1800" dirty="0" err="1">
                    <a:latin typeface="Monaco" pitchFamily="2" charset="0"/>
                  </a:rPr>
                  <a:t>dpois</a:t>
                </a:r>
                <a:r>
                  <a:rPr lang="en-US" sz="1800" dirty="0">
                    <a:latin typeface="Monaco" pitchFamily="2" charset="0"/>
                  </a:rPr>
                  <a:t>(x, lambda)</a:t>
                </a:r>
              </a:p>
              <a:p>
                <a:pPr lvl="1"/>
                <a:r>
                  <a:rPr lang="en-US" dirty="0">
                    <a:latin typeface="Garamond" panose="02020404030301010803" pitchFamily="18" charset="0"/>
                  </a:rPr>
                  <a:t>Where </a:t>
                </a:r>
                <a:r>
                  <a:rPr lang="en-US" sz="1800" dirty="0">
                    <a:latin typeface="Monaco" pitchFamily="2" charset="0"/>
                  </a:rPr>
                  <a:t>x</a:t>
                </a:r>
                <a:r>
                  <a:rPr lang="en-US" dirty="0">
                    <a:latin typeface="Garamond" panose="02020404030301010803" pitchFamily="18" charset="0"/>
                  </a:rPr>
                  <a:t> = a non-negative integer count and </a:t>
                </a:r>
                <a:r>
                  <a:rPr lang="en-US" sz="1800" dirty="0">
                    <a:latin typeface="Monaco" pitchFamily="2" charset="0"/>
                  </a:rPr>
                  <a:t>lambda</a:t>
                </a:r>
                <a:r>
                  <a:rPr lang="en-US" dirty="0">
                    <a:latin typeface="Garamond" panose="02020404030301010803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i="1" dirty="0">
                  <a:latin typeface="Garamond" panose="02020404030301010803" pitchFamily="18" charset="0"/>
                </a:endParaRPr>
              </a:p>
              <a:p>
                <a:pPr marL="457200" lvl="1" indent="0">
                  <a:buNone/>
                </a:pPr>
                <a:endParaRPr lang="en-US" dirty="0">
                  <a:latin typeface="Garamond" panose="02020404030301010803" pitchFamily="18" charset="0"/>
                </a:endParaRPr>
              </a:p>
              <a:p>
                <a:r>
                  <a:rPr lang="en-US" dirty="0">
                    <a:latin typeface="Garamond" panose="02020404030301010803" pitchFamily="18" charset="0"/>
                  </a:rPr>
                  <a:t>The </a:t>
                </a:r>
                <a:r>
                  <a:rPr lang="en-US" i="1" dirty="0">
                    <a:latin typeface="Garamond" panose="02020404030301010803" pitchFamily="18" charset="0"/>
                  </a:rPr>
                  <a:t>random generation function </a:t>
                </a:r>
                <a:r>
                  <a:rPr lang="en-US" dirty="0">
                    <a:latin typeface="Garamond" panose="02020404030301010803" pitchFamily="18" charset="0"/>
                  </a:rPr>
                  <a:t>in R:</a:t>
                </a:r>
              </a:p>
              <a:p>
                <a:pPr lvl="1"/>
                <a:r>
                  <a:rPr lang="en-US" sz="1800" dirty="0" err="1">
                    <a:latin typeface="Monaco" pitchFamily="2" charset="0"/>
                  </a:rPr>
                  <a:t>rpois</a:t>
                </a:r>
                <a:r>
                  <a:rPr lang="en-US" sz="1800" dirty="0">
                    <a:latin typeface="Monaco" pitchFamily="2" charset="0"/>
                  </a:rPr>
                  <a:t>(n, lambda)</a:t>
                </a:r>
              </a:p>
              <a:p>
                <a:pPr lvl="1"/>
                <a:r>
                  <a:rPr lang="en-US" dirty="0">
                    <a:latin typeface="Garamond" panose="02020404030301010803" pitchFamily="18" charset="0"/>
                  </a:rPr>
                  <a:t>Where </a:t>
                </a:r>
                <a:r>
                  <a:rPr lang="en-US" sz="1800" dirty="0">
                    <a:latin typeface="Monaco" pitchFamily="2" charset="0"/>
                  </a:rPr>
                  <a:t>n</a:t>
                </a:r>
                <a:r>
                  <a:rPr lang="en-US" dirty="0">
                    <a:latin typeface="Garamond" panose="02020404030301010803" pitchFamily="18" charset="0"/>
                  </a:rPr>
                  <a:t> = the number of observations to generate, </a:t>
                </a:r>
                <a:r>
                  <a:rPr lang="en-US" sz="1800" dirty="0">
                    <a:latin typeface="Monaco" pitchFamily="2" charset="0"/>
                  </a:rPr>
                  <a:t>lambda</a:t>
                </a:r>
                <a:r>
                  <a:rPr lang="en-US" dirty="0">
                    <a:latin typeface="Garamond" panose="02020404030301010803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i="1" dirty="0">
                  <a:latin typeface="Garamond" panose="02020404030301010803" pitchFamily="18" charset="0"/>
                </a:endParaRP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BAC1A29-3E5A-BB42-9BD0-143C8DC3B5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89960"/>
                <a:ext cx="7886700" cy="5535387"/>
              </a:xfrm>
              <a:blipFill>
                <a:blip r:embed="rId3"/>
                <a:stretch>
                  <a:fillRect l="-1447" t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294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Garamond" panose="02020404030301010803" pitchFamily="18" charset="0"/>
              </a:rPr>
              <a:t>Poisson Distribution: Ecological Examples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23063E-779B-A54D-A1A1-BC02819D2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50" y="1325563"/>
            <a:ext cx="6769100" cy="508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9793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Poisson Distribution: Visualized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5664AD-072E-6149-BCE3-29F8159C8B1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979" y="1178604"/>
            <a:ext cx="6949440" cy="555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39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Normal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BAC1A29-3E5A-BB42-9BD0-143C8DC3B5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10341"/>
                <a:ext cx="7886700" cy="553538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latin typeface="Garamond" panose="02020404030301010803" pitchFamily="18" charset="0"/>
                  </a:rPr>
                  <a:t>A </a:t>
                </a:r>
                <a:r>
                  <a:rPr lang="en-US" i="1" dirty="0">
                    <a:latin typeface="Garamond" panose="02020404030301010803" pitchFamily="18" charset="0"/>
                  </a:rPr>
                  <a:t>continuous </a:t>
                </a:r>
                <a:r>
                  <a:rPr lang="en-US" dirty="0">
                    <a:latin typeface="Garamond" panose="02020404030301010803" pitchFamily="18" charset="0"/>
                  </a:rPr>
                  <a:t>probability distribution with </a:t>
                </a:r>
                <a:r>
                  <a:rPr lang="en-US" i="1" dirty="0">
                    <a:latin typeface="Garamond" panose="02020404030301010803" pitchFamily="18" charset="0"/>
                  </a:rPr>
                  <a:t>two</a:t>
                </a:r>
                <a:r>
                  <a:rPr lang="en-US" dirty="0">
                    <a:latin typeface="Garamond" panose="02020404030301010803" pitchFamily="18" charset="0"/>
                  </a:rPr>
                  <a:t> parameters: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latin typeface="Garamond" panose="02020404030301010803" pitchFamily="18" charset="0"/>
                  </a:rPr>
                  <a:t> = mean,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latin typeface="Garamond" panose="02020404030301010803" pitchFamily="18" charset="0"/>
                  </a:rPr>
                  <a:t> = standard deviation (or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latin typeface="Garamond" panose="02020404030301010803" pitchFamily="18" charset="0"/>
                  </a:rPr>
                  <a:t> = variance)</a:t>
                </a:r>
              </a:p>
              <a:p>
                <a:pPr lvl="1"/>
                <a:endParaRPr lang="en-US" dirty="0">
                  <a:latin typeface="Garamond" panose="02020404030301010803" pitchFamily="18" charset="0"/>
                </a:endParaRPr>
              </a:p>
              <a:p>
                <a:r>
                  <a:rPr lang="en-US" dirty="0">
                    <a:latin typeface="Garamond" panose="02020404030301010803" pitchFamily="18" charset="0"/>
                  </a:rPr>
                  <a:t>Outcome is a real number (x) distributed according to a mean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latin typeface="Garamond" panose="02020404030301010803" pitchFamily="18" charset="0"/>
                  </a:rPr>
                  <a:t> and a variance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>
                  <a:latin typeface="Garamond" panose="02020404030301010803" pitchFamily="18" charset="0"/>
                </a:endParaRPr>
              </a:p>
              <a:p>
                <a:pPr marL="457200" lvl="1" indent="0">
                  <a:buNone/>
                </a:pPr>
                <a:endParaRPr lang="en-US" dirty="0">
                  <a:latin typeface="Garamond" panose="02020404030301010803" pitchFamily="18" charset="0"/>
                </a:endParaRPr>
              </a:p>
              <a:p>
                <a:r>
                  <a:rPr lang="en-US" dirty="0">
                    <a:latin typeface="Garamond" panose="02020404030301010803" pitchFamily="18" charset="0"/>
                  </a:rPr>
                  <a:t>The </a:t>
                </a:r>
                <a:r>
                  <a:rPr lang="en-US" i="1" dirty="0">
                    <a:latin typeface="Garamond" panose="02020404030301010803" pitchFamily="18" charset="0"/>
                  </a:rPr>
                  <a:t>probability density function </a:t>
                </a:r>
                <a:r>
                  <a:rPr lang="en-US" dirty="0">
                    <a:latin typeface="Garamond" panose="02020404030301010803" pitchFamily="18" charset="0"/>
                  </a:rPr>
                  <a:t>in R:</a:t>
                </a:r>
              </a:p>
              <a:p>
                <a:pPr lvl="1"/>
                <a:r>
                  <a:rPr lang="en-US" sz="1800" dirty="0" err="1">
                    <a:latin typeface="Monaco" pitchFamily="2" charset="0"/>
                  </a:rPr>
                  <a:t>dnorm</a:t>
                </a:r>
                <a:r>
                  <a:rPr lang="en-US" sz="1800" dirty="0">
                    <a:latin typeface="Monaco" pitchFamily="2" charset="0"/>
                  </a:rPr>
                  <a:t>(x, mean, </a:t>
                </a:r>
                <a:r>
                  <a:rPr lang="en-US" sz="1800" dirty="0" err="1">
                    <a:latin typeface="Monaco" pitchFamily="2" charset="0"/>
                  </a:rPr>
                  <a:t>sd</a:t>
                </a:r>
                <a:r>
                  <a:rPr lang="en-US" sz="1800" dirty="0">
                    <a:latin typeface="Monaco" pitchFamily="2" charset="0"/>
                  </a:rPr>
                  <a:t>)</a:t>
                </a:r>
              </a:p>
              <a:p>
                <a:pPr lvl="1"/>
                <a:r>
                  <a:rPr lang="en-US" dirty="0">
                    <a:latin typeface="Garamond" panose="02020404030301010803" pitchFamily="18" charset="0"/>
                  </a:rPr>
                  <a:t>Where </a:t>
                </a:r>
                <a:r>
                  <a:rPr lang="en-US" sz="1800" dirty="0">
                    <a:latin typeface="Monaco" pitchFamily="2" charset="0"/>
                  </a:rPr>
                  <a:t>x</a:t>
                </a:r>
                <a:r>
                  <a:rPr lang="en-US" dirty="0">
                    <a:latin typeface="Garamond" panose="02020404030301010803" pitchFamily="18" charset="0"/>
                  </a:rPr>
                  <a:t> = a real number, </a:t>
                </a:r>
                <a:r>
                  <a:rPr lang="en-US" sz="1800" dirty="0">
                    <a:latin typeface="Monaco" pitchFamily="2" charset="0"/>
                  </a:rPr>
                  <a:t>mean</a:t>
                </a:r>
                <a:r>
                  <a:rPr lang="en-US" dirty="0">
                    <a:latin typeface="Garamond" panose="02020404030301010803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latin typeface="Garamond" panose="02020404030301010803" pitchFamily="18" charset="0"/>
                  </a:rPr>
                  <a:t>, </a:t>
                </a:r>
                <a:r>
                  <a:rPr lang="en-US" sz="1800" dirty="0" err="1">
                    <a:latin typeface="Monaco" pitchFamily="2" charset="0"/>
                  </a:rPr>
                  <a:t>sd</a:t>
                </a:r>
                <a:r>
                  <a:rPr lang="en-US" dirty="0">
                    <a:latin typeface="Garamond" panose="02020404030301010803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i="1" dirty="0">
                  <a:latin typeface="Garamond" panose="02020404030301010803" pitchFamily="18" charset="0"/>
                </a:endParaRPr>
              </a:p>
              <a:p>
                <a:pPr marL="457200" lvl="1" indent="0">
                  <a:buNone/>
                </a:pPr>
                <a:endParaRPr lang="en-US" dirty="0">
                  <a:latin typeface="Garamond" panose="02020404030301010803" pitchFamily="18" charset="0"/>
                </a:endParaRPr>
              </a:p>
              <a:p>
                <a:r>
                  <a:rPr lang="en-US" dirty="0">
                    <a:latin typeface="Garamond" panose="02020404030301010803" pitchFamily="18" charset="0"/>
                  </a:rPr>
                  <a:t>The </a:t>
                </a:r>
                <a:r>
                  <a:rPr lang="en-US" i="1" dirty="0">
                    <a:latin typeface="Garamond" panose="02020404030301010803" pitchFamily="18" charset="0"/>
                  </a:rPr>
                  <a:t>random generation function </a:t>
                </a:r>
                <a:r>
                  <a:rPr lang="en-US" dirty="0">
                    <a:latin typeface="Garamond" panose="02020404030301010803" pitchFamily="18" charset="0"/>
                  </a:rPr>
                  <a:t>in R:</a:t>
                </a:r>
              </a:p>
              <a:p>
                <a:pPr lvl="1"/>
                <a:r>
                  <a:rPr lang="en-US" sz="1800" dirty="0" err="1">
                    <a:latin typeface="Monaco" pitchFamily="2" charset="0"/>
                  </a:rPr>
                  <a:t>rnorm</a:t>
                </a:r>
                <a:r>
                  <a:rPr lang="en-US" sz="1800" dirty="0">
                    <a:latin typeface="Monaco" pitchFamily="2" charset="0"/>
                  </a:rPr>
                  <a:t>(n, mean, </a:t>
                </a:r>
                <a:r>
                  <a:rPr lang="en-US" sz="1800" dirty="0" err="1">
                    <a:latin typeface="Monaco" pitchFamily="2" charset="0"/>
                  </a:rPr>
                  <a:t>sd</a:t>
                </a:r>
                <a:r>
                  <a:rPr lang="en-US" sz="1800" dirty="0">
                    <a:latin typeface="Monaco" pitchFamily="2" charset="0"/>
                  </a:rPr>
                  <a:t>)</a:t>
                </a:r>
              </a:p>
              <a:p>
                <a:pPr lvl="1"/>
                <a:r>
                  <a:rPr lang="en-US" dirty="0">
                    <a:latin typeface="Garamond" panose="02020404030301010803" pitchFamily="18" charset="0"/>
                  </a:rPr>
                  <a:t>Where </a:t>
                </a:r>
                <a:r>
                  <a:rPr lang="en-US" sz="1800" dirty="0">
                    <a:latin typeface="Monaco" pitchFamily="2" charset="0"/>
                  </a:rPr>
                  <a:t>n</a:t>
                </a:r>
                <a:r>
                  <a:rPr lang="en-US" dirty="0">
                    <a:latin typeface="Garamond" panose="02020404030301010803" pitchFamily="18" charset="0"/>
                  </a:rPr>
                  <a:t> = the number of observations to generate, </a:t>
                </a:r>
                <a:r>
                  <a:rPr lang="en-US" sz="1800" dirty="0">
                    <a:latin typeface="Monaco" pitchFamily="2" charset="0"/>
                  </a:rPr>
                  <a:t>mean</a:t>
                </a:r>
                <a:r>
                  <a:rPr lang="en-US" dirty="0">
                    <a:latin typeface="Garamond" panose="02020404030301010803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latin typeface="Garamond" panose="02020404030301010803" pitchFamily="18" charset="0"/>
                  </a:rPr>
                  <a:t>, </a:t>
                </a:r>
                <a:r>
                  <a:rPr lang="en-US" sz="1800" dirty="0" err="1">
                    <a:latin typeface="Monaco" pitchFamily="2" charset="0"/>
                  </a:rPr>
                  <a:t>sd</a:t>
                </a:r>
                <a:r>
                  <a:rPr lang="en-US" dirty="0">
                    <a:latin typeface="Garamond" panose="02020404030301010803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i="1" dirty="0">
                  <a:latin typeface="Garamond" panose="02020404030301010803" pitchFamily="18" charset="0"/>
                </a:endParaRPr>
              </a:p>
              <a:p>
                <a:pPr lvl="1"/>
                <a:endParaRPr lang="en-US" i="1" dirty="0">
                  <a:latin typeface="Garamond" panose="02020404030301010803" pitchFamily="18" charset="0"/>
                </a:endParaRP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BAC1A29-3E5A-BB42-9BD0-143C8DC3B5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10341"/>
                <a:ext cx="7886700" cy="5535387"/>
              </a:xfrm>
              <a:blipFill>
                <a:blip r:embed="rId3"/>
                <a:stretch>
                  <a:fillRect l="-1447" t="-2288" r="-1768" b="-2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678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8322</TotalTime>
  <Words>1253</Words>
  <Application>Microsoft Macintosh PowerPoint</Application>
  <PresentationFormat>On-screen Show (4:3)</PresentationFormat>
  <Paragraphs>192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Garamond</vt:lpstr>
      <vt:lpstr>Monaco</vt:lpstr>
      <vt:lpstr>Office Theme</vt:lpstr>
      <vt:lpstr>Introduction to Statistics for  Ecology and Evolutionary Biology  Statistical Distributions  and Summary Statistics  Week 05 24 February 2020 </vt:lpstr>
      <vt:lpstr>Probability Distributions</vt:lpstr>
      <vt:lpstr>Binomial Distribution</vt:lpstr>
      <vt:lpstr>Binomial Distribution: Ecological Examples</vt:lpstr>
      <vt:lpstr>Binomial Distribution: Visualized</vt:lpstr>
      <vt:lpstr>Poisson Distribution</vt:lpstr>
      <vt:lpstr>Poisson Distribution: Ecological Examples</vt:lpstr>
      <vt:lpstr>Poisson Distribution: Visualized</vt:lpstr>
      <vt:lpstr>Normal Distribution</vt:lpstr>
      <vt:lpstr>Cauchy Distribution</vt:lpstr>
      <vt:lpstr>Continuous Data: Ecological Examples</vt:lpstr>
      <vt:lpstr>Normal Distribution: Visualized</vt:lpstr>
      <vt:lpstr>Cauchy Distribution: Visualized</vt:lpstr>
      <vt:lpstr>Thinking with Samples</vt:lpstr>
      <vt:lpstr>Summarizing Samples: Intervals of Defined Mass</vt:lpstr>
      <vt:lpstr>Summarizing Samples: Intervals of Defined Mass</vt:lpstr>
      <vt:lpstr>Summarizing Samples: Measures of Central Tendency</vt:lpstr>
      <vt:lpstr>Summarizing Samples: Measures of Central Tendency</vt:lpstr>
      <vt:lpstr>Keep in Mind</vt:lpstr>
      <vt:lpstr>Sampling to Simulate Prediction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173</cp:revision>
  <dcterms:created xsi:type="dcterms:W3CDTF">2019-02-10T22:55:32Z</dcterms:created>
  <dcterms:modified xsi:type="dcterms:W3CDTF">2020-02-22T20:34:14Z</dcterms:modified>
</cp:coreProperties>
</file>